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60" r:id="rId6"/>
    <p:sldId id="262" r:id="rId7"/>
    <p:sldId id="263" r:id="rId8"/>
    <p:sldId id="264" r:id="rId9"/>
    <p:sldId id="266" r:id="rId10"/>
    <p:sldId id="267" r:id="rId11"/>
    <p:sldId id="265" r:id="rId12"/>
    <p:sldId id="268" r:id="rId13"/>
    <p:sldId id="269" r:id="rId14"/>
    <p:sldId id="271" r:id="rId15"/>
    <p:sldId id="270" r:id="rId16"/>
  </p:sldIdLst>
  <p:sldSz cx="12192000" cy="6858000"/>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900" autoAdjust="0"/>
  </p:normalViewPr>
  <p:slideViewPr>
    <p:cSldViewPr snapToGrid="0">
      <p:cViewPr varScale="1">
        <p:scale>
          <a:sx n="52" d="100"/>
          <a:sy n="52" d="100"/>
        </p:scale>
        <p:origin x="1162" y="43"/>
      </p:cViewPr>
      <p:guideLst/>
    </p:cSldViewPr>
  </p:slideViewPr>
  <p:notesTextViewPr>
    <p:cViewPr>
      <p:scale>
        <a:sx n="1" d="1"/>
        <a:sy n="1" d="1"/>
      </p:scale>
      <p:origin x="0" y="0"/>
    </p:cViewPr>
  </p:notesTextViewPr>
  <p:sorterViewPr>
    <p:cViewPr>
      <p:scale>
        <a:sx n="100" d="100"/>
        <a:sy n="100" d="100"/>
      </p:scale>
      <p:origin x="0" y="-20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C4676-C385-4496-BFE2-7CBBB105E8B1}" type="datetimeFigureOut">
              <a:rPr lang="en-US" smtClean="0"/>
              <a:t>11/14/2014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111F99-CB89-4A69-84E5-9A5FCEA6B505}" type="slidenum">
              <a:rPr lang="en-US" smtClean="0"/>
              <a:t>‹#›</a:t>
            </a:fld>
            <a:endParaRPr lang="en-US"/>
          </a:p>
        </p:txBody>
      </p:sp>
    </p:spTree>
    <p:extLst>
      <p:ext uri="{BB962C8B-B14F-4D97-AF65-F5344CB8AC3E}">
        <p14:creationId xmlns:p14="http://schemas.microsoft.com/office/powerpoint/2010/main" val="168442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elements of accessibility can be defined using the POUR principles.</a:t>
            </a:r>
            <a:r>
              <a:rPr lang="en-US" baseline="0" dirty="0" smtClean="0"/>
              <a:t>  These are perceivable, operable, understandable, and robust.  Perceivable means that items are available through sight, hearing, or touch. Operable means that the content is compatible with a keyboard, mouse, or other devices. Understandable requires that the content be user-friendly and easy to comprehend.  The last element, robust, ensures that the content works across browsers, assistive technologies, mobile devices, etc.</a:t>
            </a:r>
          </a:p>
          <a:p>
            <a:endParaRPr lang="en-US" baseline="0" dirty="0" smtClean="0"/>
          </a:p>
          <a:p>
            <a:r>
              <a:rPr lang="en-US" baseline="0" dirty="0" smtClean="0"/>
              <a:t>The next few slides will explore these elements as they relate to online courses and Moodle.</a:t>
            </a:r>
            <a:endParaRPr lang="en-US" dirty="0"/>
          </a:p>
        </p:txBody>
      </p:sp>
      <p:sp>
        <p:nvSpPr>
          <p:cNvPr id="4" name="Slide Number Placeholder 3"/>
          <p:cNvSpPr>
            <a:spLocks noGrp="1"/>
          </p:cNvSpPr>
          <p:nvPr>
            <p:ph type="sldNum" sz="quarter" idx="10"/>
          </p:nvPr>
        </p:nvSpPr>
        <p:spPr/>
        <p:txBody>
          <a:bodyPr/>
          <a:lstStyle/>
          <a:p>
            <a:fld id="{D2111F99-CB89-4A69-84E5-9A5FCEA6B505}" type="slidenum">
              <a:rPr lang="en-US" smtClean="0"/>
              <a:t>3</a:t>
            </a:fld>
            <a:endParaRPr lang="en-US"/>
          </a:p>
        </p:txBody>
      </p:sp>
    </p:spTree>
    <p:extLst>
      <p:ext uri="{BB962C8B-B14F-4D97-AF65-F5344CB8AC3E}">
        <p14:creationId xmlns:p14="http://schemas.microsoft.com/office/powerpoint/2010/main" val="245832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how to add alt text to an image in Word or PowerPoint</a:t>
            </a:r>
            <a:endParaRPr lang="en-US" dirty="0"/>
          </a:p>
        </p:txBody>
      </p:sp>
      <p:sp>
        <p:nvSpPr>
          <p:cNvPr id="4" name="Slide Number Placeholder 3"/>
          <p:cNvSpPr>
            <a:spLocks noGrp="1"/>
          </p:cNvSpPr>
          <p:nvPr>
            <p:ph type="sldNum" sz="quarter" idx="10"/>
          </p:nvPr>
        </p:nvSpPr>
        <p:spPr/>
        <p:txBody>
          <a:bodyPr/>
          <a:lstStyle/>
          <a:p>
            <a:fld id="{D2111F99-CB89-4A69-84E5-9A5FCEA6B505}" type="slidenum">
              <a:rPr lang="en-US" smtClean="0"/>
              <a:t>12</a:t>
            </a:fld>
            <a:endParaRPr lang="en-US"/>
          </a:p>
        </p:txBody>
      </p:sp>
    </p:spTree>
    <p:extLst>
      <p:ext uri="{BB962C8B-B14F-4D97-AF65-F5344CB8AC3E}">
        <p14:creationId xmlns:p14="http://schemas.microsoft.com/office/powerpoint/2010/main" val="3289599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planning</a:t>
            </a:r>
            <a:r>
              <a:rPr lang="en-US" baseline="0" dirty="0" smtClean="0"/>
              <a:t> and designing assessments, keep the principles of UDL in mind.  Assessments should be varied in format and submission format.  For example, assessments can include objective tests, projects, case studies, video creation, student presentation, and much more.  By varying the type and format of the assessment, students are able to showcase their skills.  UDL looks at varying abilities among students, not just disabilities. </a:t>
            </a:r>
          </a:p>
          <a:p>
            <a:endParaRPr lang="en-US" baseline="0" dirty="0" smtClean="0"/>
          </a:p>
          <a:p>
            <a:r>
              <a:rPr lang="en-US" baseline="0" dirty="0" smtClean="0"/>
              <a:t>Give students options for completing projects and assessments.  For example, a class presentation on a topic doesn’t have to be a an oral presentation at the front of the class or just a </a:t>
            </a:r>
            <a:r>
              <a:rPr lang="en-US" baseline="0" dirty="0" err="1" smtClean="0"/>
              <a:t>powerpoint</a:t>
            </a:r>
            <a:r>
              <a:rPr lang="en-US" baseline="0" dirty="0" smtClean="0"/>
              <a:t> presentation.  It could include a video that student or a group creates using web based presentation tools (some examples – </a:t>
            </a:r>
            <a:r>
              <a:rPr lang="en-US" baseline="0" dirty="0" err="1" smtClean="0"/>
              <a:t>Capzules</a:t>
            </a:r>
            <a:r>
              <a:rPr lang="en-US" baseline="0" dirty="0" smtClean="0"/>
              <a:t>, Prezi, Jing, </a:t>
            </a:r>
            <a:r>
              <a:rPr lang="en-US" baseline="0" dirty="0" err="1" smtClean="0"/>
              <a:t>etc</a:t>
            </a:r>
            <a:r>
              <a:rPr lang="en-US" baseline="0" dirty="0" smtClean="0"/>
              <a:t>). Other examples, could be a website that organizes content and information.  Students can post videos and links that demonstrate their knowledge and skills, but allow them to highlight their abilities.</a:t>
            </a:r>
          </a:p>
          <a:p>
            <a:endParaRPr lang="en-US" baseline="0" dirty="0" smtClean="0"/>
          </a:p>
          <a:p>
            <a:r>
              <a:rPr lang="en-US" baseline="0" dirty="0" smtClean="0"/>
              <a:t>When sending students to external websites and resources, be sure that these sites are accessible as well. Tools such as the </a:t>
            </a:r>
            <a:r>
              <a:rPr lang="en-US" baseline="0" dirty="0" err="1" smtClean="0"/>
              <a:t>WebAIM</a:t>
            </a:r>
            <a:r>
              <a:rPr lang="en-US" baseline="0" dirty="0" smtClean="0"/>
              <a:t> site checker or tool bar will assist in evaluating sites.</a:t>
            </a:r>
          </a:p>
          <a:p>
            <a:r>
              <a:rPr lang="en-US" baseline="0" dirty="0" smtClean="0"/>
              <a:t>http://wave.webaim.org/</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2111F99-CB89-4A69-84E5-9A5FCEA6B505}" type="slidenum">
              <a:rPr lang="en-US" smtClean="0"/>
              <a:t>13</a:t>
            </a:fld>
            <a:endParaRPr lang="en-US"/>
          </a:p>
        </p:txBody>
      </p:sp>
    </p:spTree>
    <p:extLst>
      <p:ext uri="{BB962C8B-B14F-4D97-AF65-F5344CB8AC3E}">
        <p14:creationId xmlns:p14="http://schemas.microsoft.com/office/powerpoint/2010/main" val="3417247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additional resources are located</a:t>
            </a:r>
            <a:r>
              <a:rPr lang="en-US" baseline="0" dirty="0" smtClean="0"/>
              <a:t> online in the VLC PD Moodle server at </a:t>
            </a:r>
            <a:r>
              <a:rPr lang="en-US" sz="1200" dirty="0" smtClean="0"/>
              <a:t>http://vlcpdmoodle.nccommunitycolleges.edu .  Navigate to the site,</a:t>
            </a:r>
            <a:r>
              <a:rPr lang="en-US" sz="1200" baseline="0" dirty="0" smtClean="0"/>
              <a:t> and then select the VLC Workshops Category.  Next open the Caldwell CC Accessibility Course.  The course has guest access so no login </a:t>
            </a:r>
            <a:r>
              <a:rPr lang="en-US" sz="1200" baseline="0" smtClean="0"/>
              <a:t>is required.</a:t>
            </a:r>
            <a:endParaRPr lang="en-US" dirty="0"/>
          </a:p>
        </p:txBody>
      </p:sp>
      <p:sp>
        <p:nvSpPr>
          <p:cNvPr id="4" name="Slide Number Placeholder 3"/>
          <p:cNvSpPr>
            <a:spLocks noGrp="1"/>
          </p:cNvSpPr>
          <p:nvPr>
            <p:ph type="sldNum" sz="quarter" idx="10"/>
          </p:nvPr>
        </p:nvSpPr>
        <p:spPr/>
        <p:txBody>
          <a:bodyPr/>
          <a:lstStyle/>
          <a:p>
            <a:fld id="{D2111F99-CB89-4A69-84E5-9A5FCEA6B505}" type="slidenum">
              <a:rPr lang="en-US" smtClean="0"/>
              <a:t>14</a:t>
            </a:fld>
            <a:endParaRPr lang="en-US"/>
          </a:p>
        </p:txBody>
      </p:sp>
    </p:spTree>
    <p:extLst>
      <p:ext uri="{BB962C8B-B14F-4D97-AF65-F5344CB8AC3E}">
        <p14:creationId xmlns:p14="http://schemas.microsoft.com/office/powerpoint/2010/main" val="4013857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elements of a course must be accessible. Accessibility begins with planning the course.  Using the</a:t>
            </a:r>
            <a:r>
              <a:rPr lang="en-US" baseline="0" dirty="0" smtClean="0"/>
              <a:t> principles of Universal Design for Learning when building your course, will help to ensure that the needs of all students are met.  After your course, UDL should carried into the other components of the course including the syllabus, rubrics, course content and assessments. Let’s look at some ways to build your course based on UDL and accessibility.</a:t>
            </a:r>
            <a:endParaRPr lang="en-US" dirty="0"/>
          </a:p>
        </p:txBody>
      </p:sp>
      <p:sp>
        <p:nvSpPr>
          <p:cNvPr id="4" name="Slide Number Placeholder 3"/>
          <p:cNvSpPr>
            <a:spLocks noGrp="1"/>
          </p:cNvSpPr>
          <p:nvPr>
            <p:ph type="sldNum" sz="quarter" idx="10"/>
          </p:nvPr>
        </p:nvSpPr>
        <p:spPr/>
        <p:txBody>
          <a:bodyPr/>
          <a:lstStyle/>
          <a:p>
            <a:fld id="{D2111F99-CB89-4A69-84E5-9A5FCEA6B505}" type="slidenum">
              <a:rPr lang="en-US" smtClean="0"/>
              <a:t>4</a:t>
            </a:fld>
            <a:endParaRPr lang="en-US"/>
          </a:p>
        </p:txBody>
      </p:sp>
    </p:spTree>
    <p:extLst>
      <p:ext uri="{BB962C8B-B14F-4D97-AF65-F5344CB8AC3E}">
        <p14:creationId xmlns:p14="http://schemas.microsoft.com/office/powerpoint/2010/main" val="391268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planning your course, consider all the barriers that students face.  What are some of the barriers that your students face? Answers could include - access to internet, computer and laptop variances, browser type, experience in online courses, time constraints, language barriers, learning disabilities, and physical disabilities.  Note that these barriers are not limited to students with disabilities, but all students will face some type of barrier to learning.  The course design, should take these barriers into account and help to reduce as many as possible.  Some of the ways that instructors can reduce barriers is consistent course design, course schedule, help areas, or course orientation.</a:t>
            </a:r>
            <a:endParaRPr lang="en-US" dirty="0"/>
          </a:p>
        </p:txBody>
      </p:sp>
      <p:sp>
        <p:nvSpPr>
          <p:cNvPr id="4" name="Slide Number Placeholder 3"/>
          <p:cNvSpPr>
            <a:spLocks noGrp="1"/>
          </p:cNvSpPr>
          <p:nvPr>
            <p:ph type="sldNum" sz="quarter" idx="10"/>
          </p:nvPr>
        </p:nvSpPr>
        <p:spPr/>
        <p:txBody>
          <a:bodyPr/>
          <a:lstStyle/>
          <a:p>
            <a:fld id="{D2111F99-CB89-4A69-84E5-9A5FCEA6B505}" type="slidenum">
              <a:rPr lang="en-US" smtClean="0"/>
              <a:t>5</a:t>
            </a:fld>
            <a:endParaRPr lang="en-US"/>
          </a:p>
        </p:txBody>
      </p:sp>
    </p:spTree>
    <p:extLst>
      <p:ext uri="{BB962C8B-B14F-4D97-AF65-F5344CB8AC3E}">
        <p14:creationId xmlns:p14="http://schemas.microsoft.com/office/powerpoint/2010/main" val="1153118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111F99-CB89-4A69-84E5-9A5FCEA6B505}" type="slidenum">
              <a:rPr lang="en-US" smtClean="0"/>
              <a:t>6</a:t>
            </a:fld>
            <a:endParaRPr lang="en-US"/>
          </a:p>
        </p:txBody>
      </p:sp>
    </p:spTree>
    <p:extLst>
      <p:ext uri="{BB962C8B-B14F-4D97-AF65-F5344CB8AC3E}">
        <p14:creationId xmlns:p14="http://schemas.microsoft.com/office/powerpoint/2010/main" val="1520481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through the list of barriers</a:t>
            </a:r>
            <a:r>
              <a:rPr lang="en-US" baseline="0" dirty="0" smtClean="0"/>
              <a:t> and have participants identify ways to eliminate or reduce these barriers through course design.  Here are some examples</a:t>
            </a:r>
          </a:p>
          <a:p>
            <a:pPr marL="285750" indent="-285750">
              <a:buFont typeface="Arial" panose="020B0604020202020204" pitchFamily="34" charset="0"/>
              <a:buChar char="•"/>
            </a:pPr>
            <a:r>
              <a:rPr lang="en-US" dirty="0" smtClean="0"/>
              <a:t>Access to the internet – provide</a:t>
            </a:r>
            <a:r>
              <a:rPr lang="en-US" baseline="0" dirty="0" smtClean="0"/>
              <a:t> a link in the online course to on campus computer labs</a:t>
            </a:r>
            <a:endParaRPr lang="en-US" dirty="0" smtClean="0"/>
          </a:p>
          <a:p>
            <a:pPr marL="285750" indent="-285750">
              <a:buFont typeface="Arial" panose="020B0604020202020204" pitchFamily="34" charset="0"/>
              <a:buChar char="•"/>
            </a:pPr>
            <a:r>
              <a:rPr lang="en-US" dirty="0" smtClean="0"/>
              <a:t>Adequate technology - provide</a:t>
            </a:r>
            <a:r>
              <a:rPr lang="en-US" baseline="0" dirty="0" smtClean="0"/>
              <a:t> a link in the online course to on campus computer labs; include link to technical assistance or help desk</a:t>
            </a:r>
            <a:endParaRPr lang="en-US" dirty="0" smtClean="0"/>
          </a:p>
          <a:p>
            <a:pPr marL="285750" indent="-285750">
              <a:buFont typeface="Arial" panose="020B0604020202020204" pitchFamily="34" charset="0"/>
              <a:buChar char="•"/>
            </a:pPr>
            <a:r>
              <a:rPr lang="en-US" dirty="0" smtClean="0"/>
              <a:t>Time constraints –</a:t>
            </a:r>
            <a:r>
              <a:rPr lang="en-US" baseline="0" dirty="0" smtClean="0"/>
              <a:t> using rubrics, course schedules, and reminders will help students to better manage their time</a:t>
            </a:r>
            <a:endParaRPr lang="en-US" dirty="0" smtClean="0"/>
          </a:p>
          <a:p>
            <a:pPr marL="285750" indent="-285750">
              <a:buFont typeface="Arial" panose="020B0604020202020204" pitchFamily="34" charset="0"/>
              <a:buChar char="•"/>
            </a:pPr>
            <a:r>
              <a:rPr lang="en-US" dirty="0" smtClean="0"/>
              <a:t>Experience with online courses – provide a course orientation, consistent module design, course</a:t>
            </a:r>
            <a:r>
              <a:rPr lang="en-US" baseline="0" dirty="0" smtClean="0"/>
              <a:t> updates</a:t>
            </a:r>
            <a:endParaRPr lang="en-US" dirty="0" smtClean="0"/>
          </a:p>
          <a:p>
            <a:pPr marL="285750" indent="-285750">
              <a:buFont typeface="Arial" panose="020B0604020202020204" pitchFamily="34" charset="0"/>
              <a:buChar char="•"/>
            </a:pPr>
            <a:r>
              <a:rPr lang="en-US" dirty="0" smtClean="0"/>
              <a:t>Learning disabilities</a:t>
            </a:r>
          </a:p>
          <a:p>
            <a:pPr marL="285750" indent="-285750">
              <a:buFont typeface="Arial" panose="020B0604020202020204" pitchFamily="34" charset="0"/>
              <a:buChar char="•"/>
            </a:pPr>
            <a:r>
              <a:rPr lang="en-US" dirty="0" smtClean="0"/>
              <a:t>Physical disabilities</a:t>
            </a:r>
          </a:p>
          <a:p>
            <a:endParaRPr lang="en-US" dirty="0"/>
          </a:p>
        </p:txBody>
      </p:sp>
      <p:sp>
        <p:nvSpPr>
          <p:cNvPr id="4" name="Slide Number Placeholder 3"/>
          <p:cNvSpPr>
            <a:spLocks noGrp="1"/>
          </p:cNvSpPr>
          <p:nvPr>
            <p:ph type="sldNum" sz="quarter" idx="10"/>
          </p:nvPr>
        </p:nvSpPr>
        <p:spPr/>
        <p:txBody>
          <a:bodyPr/>
          <a:lstStyle/>
          <a:p>
            <a:fld id="{D2111F99-CB89-4A69-84E5-9A5FCEA6B505}" type="slidenum">
              <a:rPr lang="en-US" smtClean="0"/>
              <a:t>7</a:t>
            </a:fld>
            <a:endParaRPr lang="en-US"/>
          </a:p>
        </p:txBody>
      </p:sp>
    </p:spTree>
    <p:extLst>
      <p:ext uri="{BB962C8B-B14F-4D97-AF65-F5344CB8AC3E}">
        <p14:creationId xmlns:p14="http://schemas.microsoft.com/office/powerpoint/2010/main" val="2761430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syllabus serves as the road map of the course.  Ensure that the syllabus is accessible and provides students with the information needed to successfully navigate the course.  These elements include:</a:t>
            </a:r>
          </a:p>
          <a:p>
            <a:pPr marL="171450" lvl="0" indent="-171450">
              <a:buFont typeface="Arial" panose="020B0604020202020204" pitchFamily="34" charset="0"/>
              <a:buChar char="•"/>
            </a:pPr>
            <a:r>
              <a:rPr lang="en-US" dirty="0" smtClean="0"/>
              <a:t>Reading Order</a:t>
            </a:r>
          </a:p>
          <a:p>
            <a:pPr marL="171450" lvl="0" indent="-171450">
              <a:buFont typeface="Arial" panose="020B0604020202020204" pitchFamily="34" charset="0"/>
              <a:buChar char="•"/>
            </a:pPr>
            <a:r>
              <a:rPr lang="en-US" dirty="0" smtClean="0"/>
              <a:t>Heading Styles</a:t>
            </a:r>
          </a:p>
          <a:p>
            <a:pPr marL="171450" lvl="0" indent="-171450">
              <a:buFont typeface="Arial" panose="020B0604020202020204" pitchFamily="34" charset="0"/>
              <a:buChar char="•"/>
            </a:pPr>
            <a:r>
              <a:rPr lang="en-US" dirty="0" smtClean="0"/>
              <a:t>Table Headers</a:t>
            </a:r>
          </a:p>
          <a:p>
            <a:pPr marL="171450" lvl="0" indent="-171450">
              <a:buFont typeface="Arial" panose="020B0604020202020204" pitchFamily="34" charset="0"/>
              <a:buChar char="•"/>
            </a:pPr>
            <a:r>
              <a:rPr lang="en-US" dirty="0" smtClean="0"/>
              <a:t>Alternative Text for Images</a:t>
            </a:r>
          </a:p>
          <a:p>
            <a:pPr marL="171450" lvl="0" indent="-171450">
              <a:buFont typeface="Arial" panose="020B0604020202020204" pitchFamily="34" charset="0"/>
              <a:buChar char="•"/>
            </a:pPr>
            <a:r>
              <a:rPr lang="en-US" dirty="0" smtClean="0"/>
              <a:t>Learner Resources</a:t>
            </a:r>
          </a:p>
          <a:p>
            <a:pPr marL="171450" lvl="0" indent="-171450">
              <a:buFont typeface="Arial" panose="020B0604020202020204" pitchFamily="34" charset="0"/>
              <a:buChar char="•"/>
            </a:pPr>
            <a:endParaRPr lang="en-US" dirty="0" smtClean="0"/>
          </a:p>
          <a:p>
            <a:pPr marL="0" lvl="0" indent="0">
              <a:buFont typeface="Arial" panose="020B0604020202020204" pitchFamily="34" charset="0"/>
              <a:buNone/>
            </a:pPr>
            <a:r>
              <a:rPr lang="en-US" dirty="0" smtClean="0"/>
              <a:t>Open the Accessible</a:t>
            </a:r>
            <a:r>
              <a:rPr lang="en-US" baseline="0" dirty="0" smtClean="0"/>
              <a:t> Syllabus document and go through each of the elements listed.  (Keep in mind this a is a one-hour presentation, so time may not allow for specifics on each element, just an overview; the online supplemental material will cover the details and how-</a:t>
            </a:r>
            <a:r>
              <a:rPr lang="en-US" baseline="0" dirty="0" err="1" smtClean="0"/>
              <a:t>to’s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D2111F99-CB89-4A69-84E5-9A5FCEA6B505}" type="slidenum">
              <a:rPr lang="en-US" smtClean="0"/>
              <a:t>8</a:t>
            </a:fld>
            <a:endParaRPr lang="en-US"/>
          </a:p>
        </p:txBody>
      </p:sp>
    </p:spTree>
    <p:extLst>
      <p:ext uri="{BB962C8B-B14F-4D97-AF65-F5344CB8AC3E}">
        <p14:creationId xmlns:p14="http://schemas.microsoft.com/office/powerpoint/2010/main" val="4021269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a:t>
            </a:r>
          </a:p>
          <a:p>
            <a:r>
              <a:rPr lang="en-US" dirty="0" smtClean="0"/>
              <a:t>http://www.plainlanguage.gov/index.cfm</a:t>
            </a:r>
          </a:p>
          <a:p>
            <a:endParaRPr lang="en-US" dirty="0" smtClean="0"/>
          </a:p>
          <a:p>
            <a:r>
              <a:rPr lang="en-US" dirty="0" smtClean="0"/>
              <a:t>http://www.plainlanguage.gov/resources/index.cfm</a:t>
            </a:r>
          </a:p>
          <a:p>
            <a:endParaRPr lang="en-US" dirty="0"/>
          </a:p>
        </p:txBody>
      </p:sp>
      <p:sp>
        <p:nvSpPr>
          <p:cNvPr id="4" name="Slide Number Placeholder 3"/>
          <p:cNvSpPr>
            <a:spLocks noGrp="1"/>
          </p:cNvSpPr>
          <p:nvPr>
            <p:ph type="sldNum" sz="quarter" idx="10"/>
          </p:nvPr>
        </p:nvSpPr>
        <p:spPr/>
        <p:txBody>
          <a:bodyPr/>
          <a:lstStyle/>
          <a:p>
            <a:fld id="{D2111F99-CB89-4A69-84E5-9A5FCEA6B505}" type="slidenum">
              <a:rPr lang="en-US" smtClean="0"/>
              <a:t>9</a:t>
            </a:fld>
            <a:endParaRPr lang="en-US"/>
          </a:p>
        </p:txBody>
      </p:sp>
    </p:spTree>
    <p:extLst>
      <p:ext uri="{BB962C8B-B14F-4D97-AF65-F5344CB8AC3E}">
        <p14:creationId xmlns:p14="http://schemas.microsoft.com/office/powerpoint/2010/main" val="1051420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overview,</a:t>
            </a:r>
            <a:r>
              <a:rPr lang="en-US" baseline="0" dirty="0" smtClean="0"/>
              <a:t> hand out Accessible Word 2013 document or show them where it is located in the online course. Show how to use the Accessibility Checker in Word.</a:t>
            </a:r>
            <a:endParaRPr lang="en-US" baseline="0" dirty="0" smtClean="0"/>
          </a:p>
        </p:txBody>
      </p:sp>
      <p:sp>
        <p:nvSpPr>
          <p:cNvPr id="4" name="Slide Number Placeholder 3"/>
          <p:cNvSpPr>
            <a:spLocks noGrp="1"/>
          </p:cNvSpPr>
          <p:nvPr>
            <p:ph type="sldNum" sz="quarter" idx="10"/>
          </p:nvPr>
        </p:nvSpPr>
        <p:spPr/>
        <p:txBody>
          <a:bodyPr/>
          <a:lstStyle/>
          <a:p>
            <a:fld id="{D2111F99-CB89-4A69-84E5-9A5FCEA6B505}" type="slidenum">
              <a:rPr lang="en-US" smtClean="0"/>
              <a:t>10</a:t>
            </a:fld>
            <a:endParaRPr lang="en-US"/>
          </a:p>
        </p:txBody>
      </p:sp>
    </p:spTree>
    <p:extLst>
      <p:ext uri="{BB962C8B-B14F-4D97-AF65-F5344CB8AC3E}">
        <p14:creationId xmlns:p14="http://schemas.microsoft.com/office/powerpoint/2010/main" val="291199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of pointing to parts of the body and saying “here, here, here” consider something like…in the top right quadrant at</a:t>
            </a:r>
            <a:r>
              <a:rPr lang="en-US" baseline="0" dirty="0" smtClean="0"/>
              <a:t> one o’clock.</a:t>
            </a:r>
          </a:p>
          <a:p>
            <a:endParaRPr lang="en-US" baseline="0" dirty="0" smtClean="0"/>
          </a:p>
          <a:p>
            <a:r>
              <a:rPr lang="en-US" baseline="0" dirty="0" smtClean="0"/>
              <a:t>Review guidelines for captioning for videos and transcripts for audio</a:t>
            </a:r>
          </a:p>
        </p:txBody>
      </p:sp>
      <p:sp>
        <p:nvSpPr>
          <p:cNvPr id="4" name="Slide Number Placeholder 3"/>
          <p:cNvSpPr>
            <a:spLocks noGrp="1"/>
          </p:cNvSpPr>
          <p:nvPr>
            <p:ph type="sldNum" sz="quarter" idx="10"/>
          </p:nvPr>
        </p:nvSpPr>
        <p:spPr/>
        <p:txBody>
          <a:bodyPr/>
          <a:lstStyle/>
          <a:p>
            <a:fld id="{D2111F99-CB89-4A69-84E5-9A5FCEA6B505}" type="slidenum">
              <a:rPr lang="en-US" smtClean="0"/>
              <a:t>11</a:t>
            </a:fld>
            <a:endParaRPr lang="en-US"/>
          </a:p>
        </p:txBody>
      </p:sp>
    </p:spTree>
    <p:extLst>
      <p:ext uri="{BB962C8B-B14F-4D97-AF65-F5344CB8AC3E}">
        <p14:creationId xmlns:p14="http://schemas.microsoft.com/office/powerpoint/2010/main" val="4110694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008" y="179180"/>
            <a:ext cx="1630701" cy="1069899"/>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1366" y="95205"/>
            <a:ext cx="1191702" cy="781873"/>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1366" y="95205"/>
            <a:ext cx="1191702" cy="781873"/>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008" y="179180"/>
            <a:ext cx="1630701" cy="1069899"/>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1366" y="95205"/>
            <a:ext cx="1191702" cy="781873"/>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1366" y="95205"/>
            <a:ext cx="1191702" cy="781873"/>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1366" y="95205"/>
            <a:ext cx="1191702" cy="781873"/>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11/14/2014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11/14/2014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timing>
    <p:tnLst>
      <p:par>
        <p:cTn id="1" dur="indefinite" restart="never" nodeType="tmRoot"/>
      </p:par>
    </p:tnLst>
  </p:timing>
  <p:hf sldNum="0" hdr="0" ftr="0" dt="0"/>
  <p:txStyles>
    <p:titleStyle>
      <a:lvl1pPr algn="l" defTabSz="457200" rtl="0" eaLnBrk="1" latinLnBrk="0" hangingPunct="1">
        <a:spcBef>
          <a:spcPct val="0"/>
        </a:spcBef>
        <a:buNone/>
        <a:defRPr sz="4000" b="1" i="0" u="none"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2000" b="0" i="0" u="none"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Making Online Courses Accessible</a:t>
            </a:r>
            <a:endParaRPr lang="en-US" dirty="0"/>
          </a:p>
        </p:txBody>
      </p:sp>
      <p:sp>
        <p:nvSpPr>
          <p:cNvPr id="3" name="Subtitle 2"/>
          <p:cNvSpPr>
            <a:spLocks noGrp="1"/>
          </p:cNvSpPr>
          <p:nvPr>
            <p:ph type="subTitle" idx="1"/>
          </p:nvPr>
        </p:nvSpPr>
        <p:spPr/>
        <p:txBody>
          <a:bodyPr>
            <a:normAutofit lnSpcReduction="10000"/>
          </a:bodyPr>
          <a:lstStyle/>
          <a:p>
            <a:r>
              <a:rPr lang="en-US" dirty="0" smtClean="0"/>
              <a:t>Tips for creating an accessible course</a:t>
            </a:r>
            <a:endParaRPr lang="en-US" dirty="0"/>
          </a:p>
        </p:txBody>
      </p:sp>
    </p:spTree>
    <p:extLst>
      <p:ext uri="{BB962C8B-B14F-4D97-AF65-F5344CB8AC3E}">
        <p14:creationId xmlns:p14="http://schemas.microsoft.com/office/powerpoint/2010/main" val="1525411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Accessible Course Content - Documents</a:t>
            </a:r>
            <a:endParaRPr lang="en-US" dirty="0"/>
          </a:p>
        </p:txBody>
      </p:sp>
      <p:sp>
        <p:nvSpPr>
          <p:cNvPr id="3" name="Content Placeholder 2"/>
          <p:cNvSpPr>
            <a:spLocks noGrp="1"/>
          </p:cNvSpPr>
          <p:nvPr>
            <p:ph idx="1"/>
          </p:nvPr>
        </p:nvSpPr>
        <p:spPr>
          <a:xfrm>
            <a:off x="810000" y="2305414"/>
            <a:ext cx="10554574" cy="3636511"/>
          </a:xfrm>
        </p:spPr>
        <p:txBody>
          <a:bodyPr/>
          <a:lstStyle/>
          <a:p>
            <a:r>
              <a:rPr lang="en-US" dirty="0"/>
              <a:t>Headings Nested Properly</a:t>
            </a:r>
          </a:p>
          <a:p>
            <a:r>
              <a:rPr lang="en-US" dirty="0"/>
              <a:t>Lists Used Correctly</a:t>
            </a:r>
          </a:p>
          <a:p>
            <a:r>
              <a:rPr lang="en-US" dirty="0"/>
              <a:t>Simple Tables</a:t>
            </a:r>
          </a:p>
          <a:p>
            <a:r>
              <a:rPr lang="en-US" dirty="0"/>
              <a:t>Chunked Content</a:t>
            </a:r>
          </a:p>
          <a:p>
            <a:r>
              <a:rPr lang="en-US" dirty="0"/>
              <a:t>Adequate Color Contrast</a:t>
            </a:r>
          </a:p>
          <a:p>
            <a:r>
              <a:rPr lang="en-US" dirty="0"/>
              <a:t>Do Not Use Color Alone</a:t>
            </a:r>
          </a:p>
          <a:p>
            <a:endParaRPr lang="en-US" dirty="0"/>
          </a:p>
        </p:txBody>
      </p:sp>
    </p:spTree>
    <p:extLst>
      <p:ext uri="{BB962C8B-B14F-4D97-AF65-F5344CB8AC3E}">
        <p14:creationId xmlns:p14="http://schemas.microsoft.com/office/powerpoint/2010/main" val="2658700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72" y="432673"/>
            <a:ext cx="11408228" cy="970450"/>
          </a:xfrm>
        </p:spPr>
        <p:txBody>
          <a:bodyPr/>
          <a:lstStyle/>
          <a:p>
            <a:r>
              <a:rPr lang="en-US" dirty="0" smtClean="0"/>
              <a:t>Accessible Course Content – Audio &amp; Videos</a:t>
            </a:r>
            <a:endParaRPr lang="en-US" dirty="0"/>
          </a:p>
        </p:txBody>
      </p:sp>
      <p:pic>
        <p:nvPicPr>
          <p:cNvPr id="4" name="Content Placeholder 2" descr="replace visual with words, convey the objective of the graphic element" title="replace visual with words, convey the objective of the graphic element"/>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740812" y="2568456"/>
            <a:ext cx="3038645" cy="3638550"/>
          </a:xfrm>
        </p:spPr>
      </p:pic>
      <p:sp>
        <p:nvSpPr>
          <p:cNvPr id="5" name="Content Placeholder 4"/>
          <p:cNvSpPr>
            <a:spLocks noGrp="1"/>
          </p:cNvSpPr>
          <p:nvPr>
            <p:ph sz="half" idx="2"/>
          </p:nvPr>
        </p:nvSpPr>
        <p:spPr>
          <a:xfrm>
            <a:off x="581892" y="2388519"/>
            <a:ext cx="5657720" cy="3998425"/>
          </a:xfrm>
        </p:spPr>
        <p:txBody>
          <a:bodyPr>
            <a:normAutofit lnSpcReduction="10000"/>
          </a:bodyPr>
          <a:lstStyle/>
          <a:p>
            <a:endParaRPr lang="en-US" dirty="0" smtClean="0"/>
          </a:p>
          <a:p>
            <a:r>
              <a:rPr lang="en-US" dirty="0" smtClean="0"/>
              <a:t>Instead </a:t>
            </a:r>
            <a:r>
              <a:rPr lang="en-US" dirty="0"/>
              <a:t>of pointing to parts of the body and saying “here, here, here” consider something like…in the top right quadrant at one o’clock</a:t>
            </a:r>
            <a:r>
              <a:rPr lang="en-US" dirty="0" smtClean="0"/>
              <a:t>.</a:t>
            </a:r>
          </a:p>
          <a:p>
            <a:r>
              <a:rPr lang="en-US" dirty="0"/>
              <a:t>Make sure all materials are available to more than one sense</a:t>
            </a:r>
            <a:r>
              <a:rPr lang="en-US" dirty="0" smtClean="0"/>
              <a:t>.</a:t>
            </a:r>
          </a:p>
          <a:p>
            <a:pPr lvl="1"/>
            <a:r>
              <a:rPr lang="en-US" dirty="0" smtClean="0"/>
              <a:t>Audio</a:t>
            </a:r>
          </a:p>
          <a:p>
            <a:pPr lvl="1"/>
            <a:r>
              <a:rPr lang="en-US" dirty="0" smtClean="0"/>
              <a:t>Captions and Transcripts</a:t>
            </a:r>
          </a:p>
        </p:txBody>
      </p:sp>
    </p:spTree>
    <p:extLst>
      <p:ext uri="{BB962C8B-B14F-4D97-AF65-F5344CB8AC3E}">
        <p14:creationId xmlns:p14="http://schemas.microsoft.com/office/powerpoint/2010/main" val="604561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Accessible Course Content – Images</a:t>
            </a:r>
            <a:endParaRPr lang="en-US" dirty="0"/>
          </a:p>
        </p:txBody>
      </p:sp>
      <p:sp>
        <p:nvSpPr>
          <p:cNvPr id="3" name="Content Placeholder 2"/>
          <p:cNvSpPr>
            <a:spLocks noGrp="1"/>
          </p:cNvSpPr>
          <p:nvPr>
            <p:ph sz="half" idx="1"/>
          </p:nvPr>
        </p:nvSpPr>
        <p:spPr/>
        <p:txBody>
          <a:bodyPr/>
          <a:lstStyle/>
          <a:p>
            <a:r>
              <a:rPr lang="en-US" dirty="0"/>
              <a:t>Make sure all materials are available to more than one sense</a:t>
            </a:r>
            <a:r>
              <a:rPr lang="en-US" dirty="0" smtClean="0"/>
              <a:t>. For images and tables, this includes </a:t>
            </a:r>
            <a:r>
              <a:rPr lang="en-US" dirty="0"/>
              <a:t>alternative text  and/or long descriptions.</a:t>
            </a:r>
            <a:endParaRPr lang="en-US" dirty="0"/>
          </a:p>
          <a:p>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542515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60" y="447188"/>
            <a:ext cx="10571998" cy="970450"/>
          </a:xfrm>
        </p:spPr>
        <p:txBody>
          <a:bodyPr/>
          <a:lstStyle/>
          <a:p>
            <a:r>
              <a:rPr lang="en-US" dirty="0" smtClean="0"/>
              <a:t>Accessible Course Content - Assessments</a:t>
            </a:r>
            <a:endParaRPr lang="en-US" dirty="0"/>
          </a:p>
        </p:txBody>
      </p:sp>
      <p:sp>
        <p:nvSpPr>
          <p:cNvPr id="3" name="Content Placeholder 2"/>
          <p:cNvSpPr>
            <a:spLocks noGrp="1"/>
          </p:cNvSpPr>
          <p:nvPr>
            <p:ph sz="half" idx="1"/>
          </p:nvPr>
        </p:nvSpPr>
        <p:spPr>
          <a:xfrm>
            <a:off x="804857" y="2277707"/>
            <a:ext cx="6801288" cy="4192368"/>
          </a:xfrm>
        </p:spPr>
        <p:txBody>
          <a:bodyPr>
            <a:normAutofit fontScale="92500" lnSpcReduction="20000"/>
          </a:bodyPr>
          <a:lstStyle/>
          <a:p>
            <a:r>
              <a:rPr lang="en-US" dirty="0" smtClean="0"/>
              <a:t>Design assessments with UDL in mind</a:t>
            </a:r>
          </a:p>
          <a:p>
            <a:r>
              <a:rPr lang="en-US" dirty="0" smtClean="0"/>
              <a:t>Assessments should align with course outcomes</a:t>
            </a:r>
          </a:p>
          <a:p>
            <a:r>
              <a:rPr lang="en-US" dirty="0" smtClean="0"/>
              <a:t>Use rubrics</a:t>
            </a:r>
          </a:p>
          <a:p>
            <a:r>
              <a:rPr lang="en-US" dirty="0" smtClean="0"/>
              <a:t>Provides options for completion of assessments</a:t>
            </a:r>
          </a:p>
          <a:p>
            <a:r>
              <a:rPr lang="en-US" dirty="0" smtClean="0"/>
              <a:t>Vary type and submission format of assessments</a:t>
            </a:r>
          </a:p>
          <a:p>
            <a:r>
              <a:rPr lang="en-US" dirty="0" smtClean="0"/>
              <a:t>Ensure that tools, technology, and resources used to complete assessments are accessible to all students.</a:t>
            </a:r>
          </a:p>
          <a:p>
            <a:endParaRPr lang="en-US" dirty="0"/>
          </a:p>
        </p:txBody>
      </p:sp>
      <p:sp>
        <p:nvSpPr>
          <p:cNvPr id="4" name="Content Placeholder 3"/>
          <p:cNvSpPr>
            <a:spLocks noGrp="1"/>
          </p:cNvSpPr>
          <p:nvPr>
            <p:ph sz="half" idx="2"/>
          </p:nvPr>
        </p:nvSpPr>
        <p:spPr>
          <a:xfrm>
            <a:off x="7869382" y="2222287"/>
            <a:ext cx="3512616" cy="4192368"/>
          </a:xfrm>
        </p:spPr>
        <p:txBody>
          <a:bodyPr>
            <a:normAutofit fontScale="92500" lnSpcReduction="20000"/>
          </a:bodyPr>
          <a:lstStyle/>
          <a:p>
            <a:endParaRPr lang="en-US" dirty="0"/>
          </a:p>
        </p:txBody>
      </p:sp>
    </p:spTree>
    <p:extLst>
      <p:ext uri="{BB962C8B-B14F-4D97-AF65-F5344CB8AC3E}">
        <p14:creationId xmlns:p14="http://schemas.microsoft.com/office/powerpoint/2010/main" val="4055442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4523" y="752167"/>
            <a:ext cx="11080124" cy="970450"/>
          </a:xfrm>
        </p:spPr>
        <p:txBody>
          <a:bodyPr/>
          <a:lstStyle/>
          <a:p>
            <a:r>
              <a:rPr lang="en-US" sz="3600" dirty="0" smtClean="0"/>
              <a:t>For additional resources, visit:</a:t>
            </a:r>
            <a:r>
              <a:rPr lang="en-US" sz="3600" dirty="0"/>
              <a:t/>
            </a:r>
            <a:br>
              <a:rPr lang="en-US" sz="3600" dirty="0"/>
            </a:br>
            <a:r>
              <a:rPr lang="en-US" sz="3600" dirty="0"/>
              <a:t>http://vlcpdmoodle.nccommunitycolleges.edu</a:t>
            </a:r>
          </a:p>
        </p:txBody>
      </p:sp>
      <p:pic>
        <p:nvPicPr>
          <p:cNvPr id="11" name="Content Placeholder 10" descr="on the moodle site, open the vlc wokshops category" title="on the moodle site, open the vlc wokshops category"/>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16516" y="2296242"/>
            <a:ext cx="2936052" cy="4449751"/>
          </a:xfrm>
          <a:effectLst>
            <a:outerShdw blurRad="50800" dist="38100" dir="2700000" algn="tl" rotWithShape="0">
              <a:prstClr val="black">
                <a:alpha val="40000"/>
              </a:prstClr>
            </a:outerShdw>
          </a:effectLst>
        </p:spPr>
      </p:pic>
      <p:cxnSp>
        <p:nvCxnSpPr>
          <p:cNvPr id="14" name="Straight Arrow Connector 13" descr="next open the course" title="next open the course"/>
          <p:cNvCxnSpPr/>
          <p:nvPr/>
        </p:nvCxnSpPr>
        <p:spPr>
          <a:xfrm>
            <a:off x="4262284" y="4392868"/>
            <a:ext cx="1592826" cy="0"/>
          </a:xfrm>
          <a:prstGeom prst="straightConnector1">
            <a:avLst/>
          </a:prstGeom>
          <a:ln w="76200">
            <a:solidFill>
              <a:schemeClr val="tx1"/>
            </a:solidFill>
            <a:tailEnd type="triangle"/>
          </a:ln>
          <a:effectLst>
            <a:outerShdw blurRad="50800" dist="38100" dir="2700000" algn="tl" rotWithShape="0">
              <a:srgbClr val="FFFF00">
                <a:alpha val="40000"/>
              </a:srgbClr>
            </a:outerShdw>
          </a:effectLst>
        </p:spPr>
        <p:style>
          <a:lnRef idx="1">
            <a:schemeClr val="accent1"/>
          </a:lnRef>
          <a:fillRef idx="0">
            <a:schemeClr val="accent1"/>
          </a:fillRef>
          <a:effectRef idx="0">
            <a:schemeClr val="accent1"/>
          </a:effectRef>
          <a:fontRef idx="minor">
            <a:schemeClr val="tx1"/>
          </a:fontRef>
        </p:style>
      </p:cxnSp>
      <p:pic>
        <p:nvPicPr>
          <p:cNvPr id="12" name="Content Placeholder 11" descr="step 2, open the Caldwell cc Accessibility course" title="step 2, open the Caldwell cc Accessibility course"/>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99585" y="2684265"/>
            <a:ext cx="5728622" cy="3417207"/>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5872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pic>
        <p:nvPicPr>
          <p:cNvPr id="7" name="Content Placeholder 6" descr="Questions" title="Ques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5056" y="2510197"/>
            <a:ext cx="3608966" cy="3608966"/>
          </a:xfrm>
        </p:spPr>
      </p:pic>
    </p:spTree>
    <p:extLst>
      <p:ext uri="{BB962C8B-B14F-4D97-AF65-F5344CB8AC3E}">
        <p14:creationId xmlns:p14="http://schemas.microsoft.com/office/powerpoint/2010/main" val="457191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Overview</a:t>
            </a:r>
            <a:endParaRPr lang="en-US" dirty="0"/>
          </a:p>
        </p:txBody>
      </p:sp>
      <p:sp>
        <p:nvSpPr>
          <p:cNvPr id="3" name="Content Placeholder 2"/>
          <p:cNvSpPr>
            <a:spLocks noGrp="1"/>
          </p:cNvSpPr>
          <p:nvPr>
            <p:ph idx="1"/>
          </p:nvPr>
        </p:nvSpPr>
        <p:spPr>
          <a:xfrm>
            <a:off x="818712" y="2388542"/>
            <a:ext cx="10554574" cy="3636511"/>
          </a:xfrm>
        </p:spPr>
        <p:txBody>
          <a:bodyPr>
            <a:normAutofit lnSpcReduction="10000"/>
          </a:bodyPr>
          <a:lstStyle/>
          <a:p>
            <a:r>
              <a:rPr lang="en-US" dirty="0" smtClean="0"/>
              <a:t>Key Elements of Accessibility </a:t>
            </a:r>
          </a:p>
          <a:p>
            <a:r>
              <a:rPr lang="en-US" dirty="0" smtClean="0"/>
              <a:t>Accessible Course Components</a:t>
            </a:r>
          </a:p>
          <a:p>
            <a:pPr lvl="1"/>
            <a:r>
              <a:rPr lang="en-US" dirty="0" smtClean="0"/>
              <a:t>Course Design</a:t>
            </a:r>
          </a:p>
          <a:p>
            <a:pPr lvl="1"/>
            <a:r>
              <a:rPr lang="en-US" dirty="0" smtClean="0"/>
              <a:t>Syllabus</a:t>
            </a:r>
          </a:p>
          <a:p>
            <a:pPr lvl="1"/>
            <a:r>
              <a:rPr lang="en-US" dirty="0" smtClean="0"/>
              <a:t>Rubrics</a:t>
            </a:r>
          </a:p>
          <a:p>
            <a:pPr lvl="1"/>
            <a:r>
              <a:rPr lang="en-US" dirty="0" smtClean="0"/>
              <a:t>Content</a:t>
            </a:r>
          </a:p>
          <a:p>
            <a:pPr lvl="1"/>
            <a:r>
              <a:rPr lang="en-US" dirty="0" smtClean="0"/>
              <a:t>Assessments</a:t>
            </a:r>
          </a:p>
          <a:p>
            <a:r>
              <a:rPr lang="en-US" dirty="0" smtClean="0"/>
              <a:t>Examples of Inaccessible Course Content</a:t>
            </a:r>
          </a:p>
          <a:p>
            <a:endParaRPr lang="en-US" dirty="0"/>
          </a:p>
        </p:txBody>
      </p:sp>
    </p:spTree>
    <p:extLst>
      <p:ext uri="{BB962C8B-B14F-4D97-AF65-F5344CB8AC3E}">
        <p14:creationId xmlns:p14="http://schemas.microsoft.com/office/powerpoint/2010/main" val="2901073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Elements of Accessibility - POUR</a:t>
            </a:r>
            <a:endParaRPr lang="en-US" dirty="0"/>
          </a:p>
        </p:txBody>
      </p:sp>
      <p:sp>
        <p:nvSpPr>
          <p:cNvPr id="3" name="Content Placeholder 2"/>
          <p:cNvSpPr>
            <a:spLocks noGrp="1"/>
          </p:cNvSpPr>
          <p:nvPr>
            <p:ph idx="1"/>
          </p:nvPr>
        </p:nvSpPr>
        <p:spPr/>
        <p:txBody>
          <a:bodyPr/>
          <a:lstStyle/>
          <a:p>
            <a:r>
              <a:rPr lang="en-US" dirty="0" smtClean="0"/>
              <a:t>Perceivable</a:t>
            </a:r>
          </a:p>
          <a:p>
            <a:r>
              <a:rPr lang="en-US" dirty="0" smtClean="0"/>
              <a:t>Operable</a:t>
            </a:r>
          </a:p>
          <a:p>
            <a:r>
              <a:rPr lang="en-US" dirty="0" smtClean="0"/>
              <a:t>Understandable</a:t>
            </a:r>
          </a:p>
          <a:p>
            <a:r>
              <a:rPr lang="en-US" dirty="0" smtClean="0"/>
              <a:t>Robust</a:t>
            </a:r>
            <a:endParaRPr lang="en-US" dirty="0"/>
          </a:p>
        </p:txBody>
      </p:sp>
      <p:pic>
        <p:nvPicPr>
          <p:cNvPr id="5" name="Picture 4" descr="key elements of accessibility" title="key elements of accessibil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953732">
            <a:off x="6906654" y="2436976"/>
            <a:ext cx="3207133" cy="3207133"/>
          </a:xfrm>
          <a:prstGeom prst="rect">
            <a:avLst/>
          </a:prstGeom>
        </p:spPr>
      </p:pic>
    </p:spTree>
    <p:extLst>
      <p:ext uri="{BB962C8B-B14F-4D97-AF65-F5344CB8AC3E}">
        <p14:creationId xmlns:p14="http://schemas.microsoft.com/office/powerpoint/2010/main" val="3841976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Accessible Course Components</a:t>
            </a:r>
            <a:endParaRPr lang="en-US" dirty="0"/>
          </a:p>
        </p:txBody>
      </p:sp>
      <p:sp>
        <p:nvSpPr>
          <p:cNvPr id="3" name="Content Placeholder 2"/>
          <p:cNvSpPr>
            <a:spLocks noGrp="1"/>
          </p:cNvSpPr>
          <p:nvPr>
            <p:ph idx="1"/>
          </p:nvPr>
        </p:nvSpPr>
        <p:spPr/>
        <p:txBody>
          <a:bodyPr/>
          <a:lstStyle/>
          <a:p>
            <a:r>
              <a:rPr lang="en-US" dirty="0" smtClean="0"/>
              <a:t>All elements of a course must be accessible. Pay close attention to these areas:</a:t>
            </a:r>
            <a:endParaRPr lang="en-US" dirty="0"/>
          </a:p>
          <a:p>
            <a:pPr lvl="1"/>
            <a:r>
              <a:rPr lang="en-US" dirty="0"/>
              <a:t>Course Design</a:t>
            </a:r>
          </a:p>
          <a:p>
            <a:pPr lvl="1"/>
            <a:r>
              <a:rPr lang="en-US" dirty="0"/>
              <a:t>Syllabus</a:t>
            </a:r>
          </a:p>
          <a:p>
            <a:pPr lvl="1"/>
            <a:r>
              <a:rPr lang="en-US" dirty="0" smtClean="0"/>
              <a:t>Content</a:t>
            </a:r>
            <a:endParaRPr lang="en-US" dirty="0"/>
          </a:p>
          <a:p>
            <a:pPr lvl="1"/>
            <a:r>
              <a:rPr lang="en-US" dirty="0"/>
              <a:t>Assessments</a:t>
            </a:r>
          </a:p>
          <a:p>
            <a:pPr marL="0" indent="0">
              <a:buNone/>
            </a:pPr>
            <a:endParaRPr lang="en-US" dirty="0"/>
          </a:p>
        </p:txBody>
      </p:sp>
    </p:spTree>
    <p:extLst>
      <p:ext uri="{BB962C8B-B14F-4D97-AF65-F5344CB8AC3E}">
        <p14:creationId xmlns:p14="http://schemas.microsoft.com/office/powerpoint/2010/main" val="2360709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Design</a:t>
            </a:r>
            <a:endParaRPr lang="en-US" dirty="0"/>
          </a:p>
        </p:txBody>
      </p:sp>
      <p:sp>
        <p:nvSpPr>
          <p:cNvPr id="3" name="Content Placeholder 2"/>
          <p:cNvSpPr>
            <a:spLocks noGrp="1"/>
          </p:cNvSpPr>
          <p:nvPr>
            <p:ph sz="half" idx="1"/>
          </p:nvPr>
        </p:nvSpPr>
        <p:spPr/>
        <p:txBody>
          <a:bodyPr/>
          <a:lstStyle/>
          <a:p>
            <a:r>
              <a:rPr lang="en-US" dirty="0" smtClean="0"/>
              <a:t>Good course design seeks to reduce the number of barriers that students face in online learning.</a:t>
            </a:r>
          </a:p>
          <a:p>
            <a:r>
              <a:rPr lang="en-US" dirty="0" smtClean="0"/>
              <a:t>What are some barriers to learning that your students face?</a:t>
            </a:r>
          </a:p>
          <a:p>
            <a:pPr marL="0" indent="0">
              <a:buNone/>
            </a:pPr>
            <a:endParaRPr lang="en-US" dirty="0"/>
          </a:p>
        </p:txBody>
      </p:sp>
      <p:pic>
        <p:nvPicPr>
          <p:cNvPr id="5" name="Content Placeholder 4" descr="designing the course" title="designing the cours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65950" y="2222500"/>
            <a:ext cx="3638550" cy="3638550"/>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00487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Learning</a:t>
            </a:r>
            <a:endParaRPr lang="en-US" dirty="0"/>
          </a:p>
        </p:txBody>
      </p:sp>
      <p:sp>
        <p:nvSpPr>
          <p:cNvPr id="3" name="Text Placeholder 2"/>
          <p:cNvSpPr>
            <a:spLocks noGrp="1"/>
          </p:cNvSpPr>
          <p:nvPr>
            <p:ph type="body" idx="1"/>
          </p:nvPr>
        </p:nvSpPr>
        <p:spPr>
          <a:xfrm>
            <a:off x="853189" y="4443680"/>
            <a:ext cx="6032519" cy="1236684"/>
          </a:xfrm>
        </p:spPr>
        <p:txBody>
          <a:bodyPr/>
          <a:lstStyle/>
          <a:p>
            <a:r>
              <a:rPr lang="en-US" sz="2400" dirty="0" smtClean="0"/>
              <a:t>Every course has barriers to learning, but in online courses, these can be multiplied.</a:t>
            </a:r>
            <a:endParaRPr lang="en-US" sz="2400" dirty="0"/>
          </a:p>
        </p:txBody>
      </p:sp>
      <p:sp>
        <p:nvSpPr>
          <p:cNvPr id="4" name="Text Placeholder 3"/>
          <p:cNvSpPr>
            <a:spLocks noGrp="1"/>
          </p:cNvSpPr>
          <p:nvPr>
            <p:ph type="body" sz="quarter" idx="16"/>
          </p:nvPr>
        </p:nvSpPr>
        <p:spPr/>
        <p:txBody>
          <a:bodyPr/>
          <a:lstStyle/>
          <a:p>
            <a:pPr marL="285750" indent="-285750">
              <a:buFont typeface="Arial" panose="020B0604020202020204" pitchFamily="34" charset="0"/>
              <a:buChar char="•"/>
            </a:pPr>
            <a:r>
              <a:rPr lang="en-US" dirty="0" smtClean="0"/>
              <a:t>Access to the internet</a:t>
            </a:r>
          </a:p>
          <a:p>
            <a:pPr marL="285750" indent="-285750">
              <a:buFont typeface="Arial" panose="020B0604020202020204" pitchFamily="34" charset="0"/>
              <a:buChar char="•"/>
            </a:pPr>
            <a:r>
              <a:rPr lang="en-US" dirty="0" smtClean="0"/>
              <a:t>Adequate technology</a:t>
            </a:r>
          </a:p>
          <a:p>
            <a:pPr marL="285750" indent="-285750">
              <a:buFont typeface="Arial" panose="020B0604020202020204" pitchFamily="34" charset="0"/>
              <a:buChar char="•"/>
            </a:pPr>
            <a:r>
              <a:rPr lang="en-US" dirty="0" smtClean="0"/>
              <a:t>Time constraints</a:t>
            </a:r>
          </a:p>
          <a:p>
            <a:pPr marL="285750" indent="-285750">
              <a:buFont typeface="Arial" panose="020B0604020202020204" pitchFamily="34" charset="0"/>
              <a:buChar char="•"/>
            </a:pPr>
            <a:r>
              <a:rPr lang="en-US" dirty="0" smtClean="0"/>
              <a:t>Experience with online courses</a:t>
            </a:r>
          </a:p>
          <a:p>
            <a:pPr marL="285750" indent="-285750">
              <a:buFont typeface="Arial" panose="020B0604020202020204" pitchFamily="34" charset="0"/>
              <a:buChar char="•"/>
            </a:pPr>
            <a:r>
              <a:rPr lang="en-US" dirty="0" smtClean="0"/>
              <a:t>Learning disabilities</a:t>
            </a:r>
          </a:p>
          <a:p>
            <a:pPr marL="285750" indent="-285750">
              <a:buFont typeface="Arial" panose="020B0604020202020204" pitchFamily="34" charset="0"/>
              <a:buChar char="•"/>
            </a:pPr>
            <a:r>
              <a:rPr lang="en-US" dirty="0" smtClean="0"/>
              <a:t>Physical disabilities</a:t>
            </a:r>
            <a:endParaRPr lang="en-US" dirty="0"/>
          </a:p>
        </p:txBody>
      </p:sp>
    </p:spTree>
    <p:extLst>
      <p:ext uri="{BB962C8B-B14F-4D97-AF65-F5344CB8AC3E}">
        <p14:creationId xmlns:p14="http://schemas.microsoft.com/office/powerpoint/2010/main" val="1857854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Reducing or Eliminating Barriers</a:t>
            </a:r>
            <a:endParaRPr lang="en-US" dirty="0"/>
          </a:p>
        </p:txBody>
      </p:sp>
      <p:sp>
        <p:nvSpPr>
          <p:cNvPr id="7" name="Content Placeholder 6"/>
          <p:cNvSpPr>
            <a:spLocks noGrp="1"/>
          </p:cNvSpPr>
          <p:nvPr>
            <p:ph idx="1"/>
          </p:nvPr>
        </p:nvSpPr>
        <p:spPr>
          <a:xfrm>
            <a:off x="818712" y="2222287"/>
            <a:ext cx="10554574" cy="4289349"/>
          </a:xfrm>
        </p:spPr>
        <p:txBody>
          <a:bodyPr>
            <a:normAutofit fontScale="92500" lnSpcReduction="10000"/>
          </a:bodyPr>
          <a:lstStyle/>
          <a:p>
            <a:pPr marL="285750" indent="-285750">
              <a:spcBef>
                <a:spcPts val="600"/>
              </a:spcBef>
              <a:spcAft>
                <a:spcPts val="1200"/>
              </a:spcAft>
              <a:buFont typeface="Arial" panose="020B0604020202020204" pitchFamily="34" charset="0"/>
              <a:buChar char="•"/>
            </a:pPr>
            <a:r>
              <a:rPr lang="en-US" dirty="0"/>
              <a:t>Access to the internet – provide a link in the online course to on campus computer labs</a:t>
            </a:r>
          </a:p>
          <a:p>
            <a:pPr marL="285750" indent="-285750">
              <a:spcBef>
                <a:spcPts val="600"/>
              </a:spcBef>
              <a:spcAft>
                <a:spcPts val="1200"/>
              </a:spcAft>
              <a:buFont typeface="Arial" panose="020B0604020202020204" pitchFamily="34" charset="0"/>
              <a:buChar char="•"/>
            </a:pPr>
            <a:r>
              <a:rPr lang="en-US" dirty="0"/>
              <a:t>Adequate technology - provide a link in the online course to on campus computer labs; include link to technical assistance or help desk</a:t>
            </a:r>
          </a:p>
          <a:p>
            <a:pPr marL="285750" indent="-285750">
              <a:spcBef>
                <a:spcPts val="600"/>
              </a:spcBef>
              <a:spcAft>
                <a:spcPts val="1200"/>
              </a:spcAft>
              <a:buFont typeface="Arial" panose="020B0604020202020204" pitchFamily="34" charset="0"/>
              <a:buChar char="•"/>
            </a:pPr>
            <a:r>
              <a:rPr lang="en-US" dirty="0"/>
              <a:t>Time constraints – using rubrics, course schedules, and reminders will help students to better manage their time</a:t>
            </a:r>
          </a:p>
          <a:p>
            <a:pPr marL="285750" indent="-285750">
              <a:spcBef>
                <a:spcPts val="600"/>
              </a:spcBef>
              <a:spcAft>
                <a:spcPts val="1200"/>
              </a:spcAft>
              <a:buFont typeface="Arial" panose="020B0604020202020204" pitchFamily="34" charset="0"/>
              <a:buChar char="•"/>
            </a:pPr>
            <a:r>
              <a:rPr lang="en-US" dirty="0"/>
              <a:t>Experience with online courses – provide a course orientation, consistent </a:t>
            </a:r>
            <a:r>
              <a:rPr lang="en-US" dirty="0" smtClean="0"/>
              <a:t>module design, and course updates</a:t>
            </a:r>
            <a:endParaRPr lang="en-US" dirty="0"/>
          </a:p>
          <a:p>
            <a:pPr marL="285750" indent="-285750">
              <a:spcBef>
                <a:spcPts val="600"/>
              </a:spcBef>
              <a:spcAft>
                <a:spcPts val="1200"/>
              </a:spcAft>
              <a:buFont typeface="Arial" panose="020B0604020202020204" pitchFamily="34" charset="0"/>
              <a:buChar char="•"/>
            </a:pPr>
            <a:r>
              <a:rPr lang="en-US" dirty="0"/>
              <a:t>Learning </a:t>
            </a:r>
            <a:r>
              <a:rPr lang="en-US" dirty="0" smtClean="0"/>
              <a:t> and physical disabilities – ensure that the course and content meet the guidelines of WCAG</a:t>
            </a:r>
            <a:endParaRPr lang="en-US" dirty="0"/>
          </a:p>
        </p:txBody>
      </p:sp>
    </p:spTree>
    <p:extLst>
      <p:ext uri="{BB962C8B-B14F-4D97-AF65-F5344CB8AC3E}">
        <p14:creationId xmlns:p14="http://schemas.microsoft.com/office/powerpoint/2010/main" val="3247891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Accessible Syllabus</a:t>
            </a:r>
            <a:endParaRPr lang="en-US" dirty="0"/>
          </a:p>
        </p:txBody>
      </p:sp>
      <p:sp>
        <p:nvSpPr>
          <p:cNvPr id="3" name="Content Placeholder 2"/>
          <p:cNvSpPr>
            <a:spLocks noGrp="1"/>
          </p:cNvSpPr>
          <p:nvPr>
            <p:ph idx="1"/>
          </p:nvPr>
        </p:nvSpPr>
        <p:spPr>
          <a:xfrm>
            <a:off x="818712" y="2222287"/>
            <a:ext cx="10554574" cy="4358622"/>
          </a:xfrm>
        </p:spPr>
        <p:txBody>
          <a:bodyPr>
            <a:normAutofit/>
          </a:bodyPr>
          <a:lstStyle/>
          <a:p>
            <a:r>
              <a:rPr lang="en-US" dirty="0" smtClean="0"/>
              <a:t>Elements of an accessible syllabus include:</a:t>
            </a:r>
          </a:p>
          <a:p>
            <a:pPr lvl="1"/>
            <a:r>
              <a:rPr lang="en-US" dirty="0" smtClean="0"/>
              <a:t>Reading Order</a:t>
            </a:r>
          </a:p>
          <a:p>
            <a:pPr lvl="1"/>
            <a:r>
              <a:rPr lang="en-US" dirty="0" smtClean="0"/>
              <a:t>Heading Styles</a:t>
            </a:r>
          </a:p>
          <a:p>
            <a:pPr lvl="1"/>
            <a:r>
              <a:rPr lang="en-US" dirty="0" smtClean="0"/>
              <a:t>Table Headers</a:t>
            </a:r>
          </a:p>
          <a:p>
            <a:pPr lvl="1"/>
            <a:r>
              <a:rPr lang="en-US" dirty="0" smtClean="0"/>
              <a:t>Alternative Text for Images</a:t>
            </a:r>
          </a:p>
          <a:p>
            <a:pPr lvl="1"/>
            <a:r>
              <a:rPr lang="en-US" dirty="0" smtClean="0"/>
              <a:t>Learner Resources</a:t>
            </a:r>
          </a:p>
          <a:p>
            <a:pPr lvl="1"/>
            <a:endParaRPr lang="en-US" dirty="0" smtClean="0"/>
          </a:p>
          <a:p>
            <a:pPr marL="457200" lvl="1" indent="0">
              <a:buNone/>
            </a:pPr>
            <a:r>
              <a:rPr lang="en-US" dirty="0" smtClean="0"/>
              <a:t>Source:  California State University Chico: Accessible Syllabus Checklist</a:t>
            </a:r>
          </a:p>
          <a:p>
            <a:pPr marL="457200" lvl="1" indent="0">
              <a:buNone/>
            </a:pPr>
            <a:r>
              <a:rPr lang="en-US" dirty="0"/>
              <a:t>http://</a:t>
            </a:r>
            <a:r>
              <a:rPr lang="en-US" dirty="0" smtClean="0"/>
              <a:t>www.csuchico.edu/tlp/accessibility/syllabus/checklist.shtml </a:t>
            </a:r>
            <a:endParaRPr lang="en-US" dirty="0"/>
          </a:p>
        </p:txBody>
      </p:sp>
      <p:pic>
        <p:nvPicPr>
          <p:cNvPr id="4" name="Picture 3" descr="course syllabus" title="course syllabu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937" y="2064775"/>
            <a:ext cx="2858115" cy="3091630"/>
          </a:xfrm>
          <a:prstGeom prst="rect">
            <a:avLst/>
          </a:prstGeom>
        </p:spPr>
      </p:pic>
    </p:spTree>
    <p:extLst>
      <p:ext uri="{BB962C8B-B14F-4D97-AF65-F5344CB8AC3E}">
        <p14:creationId xmlns:p14="http://schemas.microsoft.com/office/powerpoint/2010/main" val="1279098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Accessible Course Content</a:t>
            </a:r>
            <a:endParaRPr lang="en-US" dirty="0"/>
          </a:p>
        </p:txBody>
      </p:sp>
      <p:sp>
        <p:nvSpPr>
          <p:cNvPr id="3" name="Content Placeholder 2"/>
          <p:cNvSpPr>
            <a:spLocks noGrp="1"/>
          </p:cNvSpPr>
          <p:nvPr>
            <p:ph idx="1"/>
          </p:nvPr>
        </p:nvSpPr>
        <p:spPr>
          <a:xfrm>
            <a:off x="818712" y="2222287"/>
            <a:ext cx="10554574" cy="4150804"/>
          </a:xfrm>
        </p:spPr>
        <p:txBody>
          <a:bodyPr>
            <a:normAutofit/>
          </a:bodyPr>
          <a:lstStyle/>
          <a:p>
            <a:pPr marL="0" indent="0">
              <a:buNone/>
            </a:pPr>
            <a:r>
              <a:rPr lang="en-US" b="1" dirty="0">
                <a:solidFill>
                  <a:srgbClr val="FFDF00"/>
                </a:solidFill>
                <a:cs typeface="Helvetica"/>
              </a:rPr>
              <a:t>Context: </a:t>
            </a:r>
            <a:r>
              <a:rPr lang="en-US" dirty="0">
                <a:cs typeface="Helvetica"/>
              </a:rPr>
              <a:t>Do learners have the background knowledge to understand what is being said? </a:t>
            </a:r>
          </a:p>
          <a:p>
            <a:pPr marL="0" indent="0">
              <a:buNone/>
            </a:pPr>
            <a:r>
              <a:rPr lang="en-US" b="1" dirty="0">
                <a:solidFill>
                  <a:srgbClr val="FFDF00"/>
                </a:solidFill>
                <a:cs typeface="Helvetica"/>
              </a:rPr>
              <a:t>Concrete: </a:t>
            </a:r>
            <a:r>
              <a:rPr lang="en-US" dirty="0">
                <a:cs typeface="Helvetica"/>
              </a:rPr>
              <a:t>Is the language clear? Are examples relevant? Can learners picture in their minds what is being said? </a:t>
            </a:r>
          </a:p>
          <a:p>
            <a:pPr marL="0" indent="0">
              <a:buNone/>
            </a:pPr>
            <a:r>
              <a:rPr lang="en-US" b="1" dirty="0">
                <a:solidFill>
                  <a:srgbClr val="FFDF00"/>
                </a:solidFill>
                <a:cs typeface="Helvetica"/>
              </a:rPr>
              <a:t>Simplicity : </a:t>
            </a:r>
            <a:r>
              <a:rPr lang="en-US" dirty="0">
                <a:cs typeface="Helvetica"/>
              </a:rPr>
              <a:t>Are important ideas in logical order? </a:t>
            </a:r>
          </a:p>
          <a:p>
            <a:pPr marL="0" indent="0">
              <a:buNone/>
            </a:pPr>
            <a:r>
              <a:rPr lang="en-US" b="1" dirty="0">
                <a:solidFill>
                  <a:srgbClr val="FFDF00"/>
                </a:solidFill>
                <a:cs typeface="Helvetica"/>
              </a:rPr>
              <a:t>Design: </a:t>
            </a:r>
            <a:r>
              <a:rPr lang="en-US" dirty="0">
                <a:cs typeface="Helvetica"/>
              </a:rPr>
              <a:t>Is the material easy to look at with enough white space?</a:t>
            </a:r>
          </a:p>
          <a:p>
            <a:pPr marL="0" indent="0">
              <a:buNone/>
            </a:pPr>
            <a:r>
              <a:rPr lang="en-US" b="1" dirty="0">
                <a:solidFill>
                  <a:srgbClr val="FFDF00"/>
                </a:solidFill>
                <a:cs typeface="Helvetica"/>
              </a:rPr>
              <a:t>Readability: </a:t>
            </a:r>
            <a:r>
              <a:rPr lang="en-US" dirty="0">
                <a:cs typeface="Helvetica"/>
              </a:rPr>
              <a:t>Does the level  of the material match the intended audience? </a:t>
            </a:r>
          </a:p>
          <a:p>
            <a:endParaRPr lang="en-US" dirty="0"/>
          </a:p>
        </p:txBody>
      </p:sp>
    </p:spTree>
    <p:extLst>
      <p:ext uri="{BB962C8B-B14F-4D97-AF65-F5344CB8AC3E}">
        <p14:creationId xmlns:p14="http://schemas.microsoft.com/office/powerpoint/2010/main" val="39948590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aking Online Courses Accessible&amp;quot;&quot;/&gt;&lt;property id=&quot;20307&quot; value=&quot;256&quot;/&gt;&lt;/object&gt;&lt;object type=&quot;3&quot; unique_id=&quot;10005&quot;&gt;&lt;property id=&quot;20148&quot; value=&quot;5&quot;/&gt;&lt;property id=&quot;20300&quot; value=&quot;Slide 2 - &amp;quot;Session Overview&amp;quot;&quot;/&gt;&lt;property id=&quot;20307&quot; value=&quot;257&quot;/&gt;&lt;/object&gt;&lt;object type=&quot;3&quot; unique_id=&quot;10006&quot;&gt;&lt;property id=&quot;20148&quot; value=&quot;5&quot;/&gt;&lt;property id=&quot;20300&quot; value=&quot;Slide 3 - &amp;quot;Key Elements of Accessibility - POUR&amp;quot;&quot;/&gt;&lt;property id=&quot;20307&quot; value=&quot;258&quot;/&gt;&lt;/object&gt;&lt;object type=&quot;3&quot; unique_id=&quot;10042&quot;&gt;&lt;property id=&quot;20148&quot; value=&quot;5&quot;/&gt;&lt;property id=&quot;20300&quot; value=&quot;Slide 4 - &amp;quot;Accessible Course Components&amp;quot;&quot;/&gt;&lt;property id=&quot;20307&quot; value=&quot;259&quot;/&gt;&lt;/object&gt;&lt;object type=&quot;3&quot; unique_id=&quot;10085&quot;&gt;&lt;property id=&quot;20148&quot; value=&quot;5&quot;/&gt;&lt;property id=&quot;20300&quot; value=&quot;Slide 5 - &amp;quot;Course Design&amp;quot;&quot;/&gt;&lt;property id=&quot;20307&quot; value=&quot;260&quot;/&gt;&lt;/object&gt;&lt;object type=&quot;3&quot; unique_id=&quot;10086&quot;&gt;&lt;property id=&quot;20148&quot; value=&quot;5&quot;/&gt;&lt;property id=&quot;20300&quot; value=&quot;Slide 6 - &amp;quot;Barriers to Learning&amp;quot;&quot;/&gt;&lt;property id=&quot;20307&quot; value=&quot;262&quot;/&gt;&lt;/object&gt;&lt;object type=&quot;3&quot; unique_id=&quot;10087&quot;&gt;&lt;property id=&quot;20148&quot; value=&quot;5&quot;/&gt;&lt;property id=&quot;20300&quot; value=&quot;Slide 7 - &amp;quot;Reducing or Eliminating Barriers&amp;quot;&quot;/&gt;&lt;property id=&quot;20307&quot; value=&quot;263&quot;/&gt;&lt;/object&gt;&lt;object type=&quot;3&quot; unique_id=&quot;10088&quot;&gt;&lt;property id=&quot;20148&quot; value=&quot;5&quot;/&gt;&lt;property id=&quot;20300&quot; value=&quot;Slide 8 - &amp;quot;Creating an Accessible Syllabus&amp;quot;&quot;/&gt;&lt;property id=&quot;20307&quot; value=&quot;264&quot;/&gt;&lt;/object&gt;&lt;object type=&quot;3&quot; unique_id=&quot;10185&quot;&gt;&lt;property id=&quot;20148&quot; value=&quot;5&quot;/&gt;&lt;property id=&quot;20300&quot; value=&quot;Slide 9 - &amp;quot;Accessible Course Content&amp;quot;&quot;/&gt;&lt;property id=&quot;20307&quot; value=&quot;266&quot;/&gt;&lt;/object&gt;&lt;object type=&quot;3&quot; unique_id=&quot;10186&quot;&gt;&lt;property id=&quot;20148&quot; value=&quot;5&quot;/&gt;&lt;property id=&quot;20300&quot; value=&quot;Slide 10 - &amp;quot;Accessible Course Content - Documents&amp;quot;&quot;/&gt;&lt;property id=&quot;20307&quot; value=&quot;267&quot;/&gt;&lt;/object&gt;&lt;object type=&quot;3&quot; unique_id=&quot;10187&quot;&gt;&lt;property id=&quot;20148&quot; value=&quot;5&quot;/&gt;&lt;property id=&quot;20300&quot; value=&quot;Slide 11 - &amp;quot;Accessible Course Content – Audio &amp;amp; Videos&amp;quot;&quot;/&gt;&lt;property id=&quot;20307&quot; value=&quot;265&quot;/&gt;&lt;/object&gt;&lt;object type=&quot;3&quot; unique_id=&quot;10188&quot;&gt;&lt;property id=&quot;20148&quot; value=&quot;5&quot;/&gt;&lt;property id=&quot;20300&quot; value=&quot;Slide 12 - &amp;quot;Accessible Course Content – Images&amp;quot;&quot;/&gt;&lt;property id=&quot;20307&quot; value=&quot;268&quot;/&gt;&lt;/object&gt;&lt;object type=&quot;3&quot; unique_id=&quot;10189&quot;&gt;&lt;property id=&quot;20148&quot; value=&quot;5&quot;/&gt;&lt;property id=&quot;20300&quot; value=&quot;Slide 13 - &amp;quot;Accessible Course Content - Assessments&amp;quot;&quot;/&gt;&lt;property id=&quot;20307&quot; value=&quot;269&quot;/&gt;&lt;/object&gt;&lt;object type=&quot;3&quot; unique_id=&quot;10265&quot;&gt;&lt;property id=&quot;20148&quot; value=&quot;5&quot;/&gt;&lt;property id=&quot;20300&quot; value=&quot;Slide 14 - &amp;quot;For additional resources, visit: http://vlcpdmoodle.nccommunitycolleges.edu&amp;quot;&quot;/&gt;&lt;property id=&quot;20307&quot; value=&quot;271&quot;/&gt;&lt;/object&gt;&lt;object type=&quot;3&quot; unique_id=&quot;10266&quot;&gt;&lt;property id=&quot;20148&quot; value=&quot;5&quot;/&gt;&lt;property id=&quot;20300&quot; value=&quot;Slide 15 - &amp;quot;Questions&amp;quot;&quot;/&gt;&lt;property id=&quot;20307&quot; value=&quot;270&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TotalTime>
  <Words>1383</Words>
  <Application>Microsoft Office PowerPoint</Application>
  <PresentationFormat>Widescreen</PresentationFormat>
  <Paragraphs>127</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Helvetica</vt:lpstr>
      <vt:lpstr>Wingdings 2</vt:lpstr>
      <vt:lpstr>Quotable</vt:lpstr>
      <vt:lpstr>Making Online Courses Accessible</vt:lpstr>
      <vt:lpstr>Session Overview</vt:lpstr>
      <vt:lpstr>Key Elements of Accessibility - POUR</vt:lpstr>
      <vt:lpstr>Accessible Course Components</vt:lpstr>
      <vt:lpstr>Course Design</vt:lpstr>
      <vt:lpstr>Barriers to Learning</vt:lpstr>
      <vt:lpstr>Reducing or Eliminating Barriers</vt:lpstr>
      <vt:lpstr>Creating an Accessible Syllabus</vt:lpstr>
      <vt:lpstr>Accessible Course Content</vt:lpstr>
      <vt:lpstr>Accessible Course Content - Documents</vt:lpstr>
      <vt:lpstr>Accessible Course Content – Audio &amp; Videos</vt:lpstr>
      <vt:lpstr>Accessible Course Content – Images</vt:lpstr>
      <vt:lpstr>Accessible Course Content - Assessments</vt:lpstr>
      <vt:lpstr>For additional resources, visit: http://vlcpdmoodle.nccommunitycolleges.edu</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Online Courses Accessible</dc:title>
  <dc:creator>Jennifer Jones</dc:creator>
  <cp:lastModifiedBy>Jennifer Jones</cp:lastModifiedBy>
  <cp:revision>18</cp:revision>
  <dcterms:created xsi:type="dcterms:W3CDTF">2014-11-14T19:08:29Z</dcterms:created>
  <dcterms:modified xsi:type="dcterms:W3CDTF">2014-11-14T21:12:59Z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C0814B9E-3005-40A8-88A7-79C485E6E5E9</vt:lpwstr>
  </property>
  <property fmtid="{D5CDD505-2E9C-101B-9397-08002B2CF9AE}" pid="3" name="ArticulatePath">
    <vt:lpwstr>Presentation1</vt:lpwstr>
  </property>
</Properties>
</file>